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Default Extension="docx" ContentType="application/vnd.openxmlformats-officedocument.wordprocessingml.document"/>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sldIdLst>
    <p:sldId id="256" r:id="rId2"/>
    <p:sldId id="259" r:id="rId3"/>
    <p:sldId id="258" r:id="rId4"/>
    <p:sldId id="260" r:id="rId5"/>
    <p:sldId id="264" r:id="rId6"/>
    <p:sldId id="262" r:id="rId7"/>
    <p:sldId id="263" r:id="rId8"/>
    <p:sldId id="265" r:id="rId9"/>
    <p:sldId id="266" r:id="rId10"/>
    <p:sldId id="267" r:id="rId11"/>
  </p:sldIdLst>
  <p:sldSz cx="9144000" cy="6858000" type="screen4x3"/>
  <p:notesSz cx="7023100" cy="93091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2" d="100"/>
          <a:sy n="102" d="100"/>
        </p:scale>
        <p:origin x="-84" y="-12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emf"/></Relationship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pPr>
              <a:defRPr/>
            </a:pPr>
            <a:fld id="{38C3A086-2DDE-4F67-A3A6-3DB2C451322D}" type="datetimeFigureOut">
              <a:rPr lang="en-US"/>
              <a:pPr>
                <a:defRPr/>
              </a:pPr>
              <a:t>12/30/2010</a:t>
            </a:fld>
            <a:endParaRPr lang="en-US"/>
          </a:p>
        </p:txBody>
      </p:sp>
      <p:sp>
        <p:nvSpPr>
          <p:cNvPr id="5" name="Footer Placeholder 18"/>
          <p:cNvSpPr>
            <a:spLocks noGrp="1"/>
          </p:cNvSpPr>
          <p:nvPr>
            <p:ph type="ftr" sz="quarter" idx="11"/>
          </p:nvPr>
        </p:nvSpPr>
        <p:spPr/>
        <p:txBody>
          <a:bodyPr/>
          <a:lstStyle>
            <a:lvl1pPr>
              <a:defRPr/>
            </a:lvl1pPr>
          </a:lstStyle>
          <a:p>
            <a:pPr>
              <a:defRPr/>
            </a:pPr>
            <a:endParaRPr lang="en-US"/>
          </a:p>
        </p:txBody>
      </p:sp>
      <p:sp>
        <p:nvSpPr>
          <p:cNvPr id="6" name="Slide Number Placeholder 26"/>
          <p:cNvSpPr>
            <a:spLocks noGrp="1"/>
          </p:cNvSpPr>
          <p:nvPr>
            <p:ph type="sldNum" sz="quarter" idx="12"/>
          </p:nvPr>
        </p:nvSpPr>
        <p:spPr/>
        <p:txBody>
          <a:bodyPr/>
          <a:lstStyle>
            <a:lvl1pPr>
              <a:defRPr/>
            </a:lvl1pPr>
          </a:lstStyle>
          <a:p>
            <a:pPr>
              <a:defRPr/>
            </a:pPr>
            <a:fld id="{192FED42-863D-4CB2-9C3F-C81810442F20}"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CDE71C86-AEB4-4279-B29D-3174F4EAF3DE}" type="datetimeFigureOut">
              <a:rPr lang="en-US"/>
              <a:pPr>
                <a:defRPr/>
              </a:pPr>
              <a:t>12/30/2010</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FD2D4CFC-C10B-4FD6-8DF0-F5D4273F100C}"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1903617F-8BE3-4CF2-82E0-170DDF6F2296}" type="datetimeFigureOut">
              <a:rPr lang="en-US"/>
              <a:pPr>
                <a:defRPr/>
              </a:pPr>
              <a:t>12/30/2010</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63C1A98D-BE96-456C-AC00-1EB2CD5E67AC}"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AD0A071C-12E0-4F8E-9203-69A7D8AE1CE1}" type="datetimeFigureOut">
              <a:rPr lang="en-US"/>
              <a:pPr>
                <a:defRPr/>
              </a:pPr>
              <a:t>12/30/2010</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47900DC5-15F4-47A1-BBD9-732A7A147F53}"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24F369CC-71FB-4472-9464-1FDBE9E314FA}" type="datetimeFigureOut">
              <a:rPr lang="en-US"/>
              <a:pPr>
                <a:defRPr/>
              </a:pPr>
              <a:t>12/30/2010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5C03D3A-84BE-40F2-8414-C75CFCEC4372}"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B4AAEEFE-AA1E-41C7-97F3-BE251F239CB1}" type="datetimeFigureOut">
              <a:rPr lang="en-US"/>
              <a:pPr>
                <a:defRPr/>
              </a:pPr>
              <a:t>12/30/2010</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5E781248-429D-4401-8A4A-A686E7435E7E}"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F5AAC15B-D39E-47C4-8F25-71C33615E5BC}" type="datetimeFigureOut">
              <a:rPr lang="en-US"/>
              <a:pPr>
                <a:defRPr/>
              </a:pPr>
              <a:t>12/30/2010</a:t>
            </a:fld>
            <a:endParaRPr lang="en-US"/>
          </a:p>
        </p:txBody>
      </p:sp>
      <p:sp>
        <p:nvSpPr>
          <p:cNvPr id="8" name="Footer Placeholder 21"/>
          <p:cNvSpPr>
            <a:spLocks noGrp="1"/>
          </p:cNvSpPr>
          <p:nvPr>
            <p:ph type="ftr" sz="quarter" idx="11"/>
          </p:nvPr>
        </p:nvSpPr>
        <p:spPr/>
        <p:txBody>
          <a:bodyPr/>
          <a:lstStyle>
            <a:lvl1pPr>
              <a:defRPr/>
            </a:lvl1pPr>
          </a:lstStyle>
          <a:p>
            <a:pPr>
              <a:defRPr/>
            </a:pPr>
            <a:endParaRPr lang="en-US"/>
          </a:p>
        </p:txBody>
      </p:sp>
      <p:sp>
        <p:nvSpPr>
          <p:cNvPr id="9" name="Slide Number Placeholder 17"/>
          <p:cNvSpPr>
            <a:spLocks noGrp="1"/>
          </p:cNvSpPr>
          <p:nvPr>
            <p:ph type="sldNum" sz="quarter" idx="12"/>
          </p:nvPr>
        </p:nvSpPr>
        <p:spPr/>
        <p:txBody>
          <a:bodyPr/>
          <a:lstStyle>
            <a:lvl1pPr>
              <a:defRPr/>
            </a:lvl1pPr>
          </a:lstStyle>
          <a:p>
            <a:pPr>
              <a:defRPr/>
            </a:pPr>
            <a:fld id="{B5F96485-DB03-4AC5-8E5A-8ABEF10AFBCB}"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D71FEDAB-21B7-46E8-8B6E-55E8408A2EF9}" type="datetimeFigureOut">
              <a:rPr lang="en-US"/>
              <a:pPr>
                <a:defRPr/>
              </a:pPr>
              <a:t>12/30/2010</a:t>
            </a:fld>
            <a:endParaRPr lang="en-US"/>
          </a:p>
        </p:txBody>
      </p:sp>
      <p:sp>
        <p:nvSpPr>
          <p:cNvPr id="4" name="Footer Placeholder 21"/>
          <p:cNvSpPr>
            <a:spLocks noGrp="1"/>
          </p:cNvSpPr>
          <p:nvPr>
            <p:ph type="ftr" sz="quarter" idx="11"/>
          </p:nvPr>
        </p:nvSpPr>
        <p:spPr/>
        <p:txBody>
          <a:bodyPr/>
          <a:lstStyle>
            <a:lvl1pPr>
              <a:defRPr/>
            </a:lvl1pPr>
          </a:lstStyle>
          <a:p>
            <a:pPr>
              <a:defRPr/>
            </a:pPr>
            <a:endParaRPr lang="en-US"/>
          </a:p>
        </p:txBody>
      </p:sp>
      <p:sp>
        <p:nvSpPr>
          <p:cNvPr id="5" name="Slide Number Placeholder 17"/>
          <p:cNvSpPr>
            <a:spLocks noGrp="1"/>
          </p:cNvSpPr>
          <p:nvPr>
            <p:ph type="sldNum" sz="quarter" idx="12"/>
          </p:nvPr>
        </p:nvSpPr>
        <p:spPr/>
        <p:txBody>
          <a:bodyPr/>
          <a:lstStyle>
            <a:lvl1pPr>
              <a:defRPr/>
            </a:lvl1pPr>
          </a:lstStyle>
          <a:p>
            <a:pPr>
              <a:defRPr/>
            </a:pPr>
            <a:fld id="{CE93A48F-43BF-4DCD-AC14-F51FAD9B753B}"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27A04537-724B-4BED-A14C-FEC53D14A9E2}" type="datetimeFigureOut">
              <a:rPr lang="en-US"/>
              <a:pPr>
                <a:defRPr/>
              </a:pPr>
              <a:t>12/30/2010</a:t>
            </a:fld>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D20F299D-D999-4734-88A7-6CAC301709B5}"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C2DA430E-3AF0-4E23-ADE0-69644F1D37DC}" type="datetimeFigureOut">
              <a:rPr lang="en-US"/>
              <a:pPr>
                <a:defRPr/>
              </a:pPr>
              <a:t>12/30/2010</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C3BCBC44-32B9-4E98-AF77-E0199A4C3276}"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8"/>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ight Triangle 11"/>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8"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B2B2D89B-92F0-47ED-A80D-1130121C73FB}" type="datetimeFigureOut">
              <a:rPr lang="en-US"/>
              <a:pPr>
                <a:defRPr/>
              </a:pPr>
              <a:t>12/30/2010</a:t>
            </a:fld>
            <a:endParaRPr lang="en-US"/>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33A3BD6E-8555-42F3-A15C-6B25F422D392}"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21508"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21509"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smtClean="0">
                <a:solidFill>
                  <a:schemeClr val="tx2">
                    <a:shade val="90000"/>
                  </a:schemeClr>
                </a:solidFill>
                <a:latin typeface="+mn-lt"/>
              </a:defRPr>
            </a:lvl1pPr>
          </a:lstStyle>
          <a:p>
            <a:pPr>
              <a:defRPr/>
            </a:pPr>
            <a:fld id="{F24D0AD7-D31D-4EE1-830C-BA8B50AEF877}" type="datetimeFigureOut">
              <a:rPr lang="en-US"/>
              <a:pPr>
                <a:defRPr/>
              </a:pPr>
              <a:t>12/30/2010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defRPr>
            </a:lvl1pPr>
          </a:lstStyle>
          <a:p>
            <a:pPr>
              <a:defRPr/>
            </a:pP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1200" smtClean="0">
                <a:solidFill>
                  <a:schemeClr val="tx2">
                    <a:shade val="90000"/>
                  </a:schemeClr>
                </a:solidFill>
                <a:latin typeface="+mn-lt"/>
              </a:defRPr>
            </a:lvl1pPr>
          </a:lstStyle>
          <a:p>
            <a:pPr>
              <a:defRPr/>
            </a:pPr>
            <a:fld id="{FB7EB990-A6EF-4840-9948-1103471823DA}" type="slidenum">
              <a:rPr lang="en-US"/>
              <a:pPr>
                <a:defRPr/>
              </a:pPr>
              <a:t>‹#›</a:t>
            </a:fld>
            <a:endParaRPr lang="en-US"/>
          </a:p>
        </p:txBody>
      </p:sp>
      <p:grpSp>
        <p:nvGrpSpPr>
          <p:cNvPr id="2151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grpSp>
    </p:spTree>
  </p:cSld>
  <p:clrMap bg1="lt1" tx1="dk1" bg2="lt2" tx2="dk2" accent1="accent1" accent2="accent2" accent3="accent3" accent4="accent4" accent5="accent5" accent6="accent6" hlink="hlink" folHlink="folHlink"/>
  <p:sldLayoutIdLst>
    <p:sldLayoutId id="2147483816" r:id="rId1"/>
    <p:sldLayoutId id="2147483815" r:id="rId2"/>
    <p:sldLayoutId id="2147483817" r:id="rId3"/>
    <p:sldLayoutId id="2147483814" r:id="rId4"/>
    <p:sldLayoutId id="2147483813" r:id="rId5"/>
    <p:sldLayoutId id="2147483812" r:id="rId6"/>
    <p:sldLayoutId id="2147483811" r:id="rId7"/>
    <p:sldLayoutId id="2147483810" r:id="rId8"/>
    <p:sldLayoutId id="2147483818" r:id="rId9"/>
    <p:sldLayoutId id="2147483809" r:id="rId10"/>
    <p:sldLayoutId id="2147483808" r:id="rId11"/>
  </p:sldLayoutIdLst>
  <p:txStyles>
    <p:titleStyle>
      <a:lvl1pPr algn="l" rtl="0" fontAlgn="base">
        <a:spcBef>
          <a:spcPct val="0"/>
        </a:spcBef>
        <a:spcAft>
          <a:spcPct val="0"/>
        </a:spcAft>
        <a:defRPr sz="5000" kern="1200">
          <a:solidFill>
            <a:schemeClr val="tx2"/>
          </a:solidFill>
          <a:latin typeface="+mj-lt"/>
          <a:ea typeface="+mj-ea"/>
          <a:cs typeface="+mj-cs"/>
        </a:defRPr>
      </a:lvl1pPr>
      <a:lvl2pPr algn="l" rtl="0" fontAlgn="base">
        <a:spcBef>
          <a:spcPct val="0"/>
        </a:spcBef>
        <a:spcAft>
          <a:spcPct val="0"/>
        </a:spcAft>
        <a:defRPr sz="5000">
          <a:solidFill>
            <a:schemeClr val="tx2"/>
          </a:solidFill>
          <a:latin typeface="Calibri" pitchFamily="34" charset="0"/>
        </a:defRPr>
      </a:lvl2pPr>
      <a:lvl3pPr algn="l" rtl="0" fontAlgn="base">
        <a:spcBef>
          <a:spcPct val="0"/>
        </a:spcBef>
        <a:spcAft>
          <a:spcPct val="0"/>
        </a:spcAft>
        <a:defRPr sz="5000">
          <a:solidFill>
            <a:schemeClr val="tx2"/>
          </a:solidFill>
          <a:latin typeface="Calibri" pitchFamily="34" charset="0"/>
        </a:defRPr>
      </a:lvl3pPr>
      <a:lvl4pPr algn="l" rtl="0" fontAlgn="base">
        <a:spcBef>
          <a:spcPct val="0"/>
        </a:spcBef>
        <a:spcAft>
          <a:spcPct val="0"/>
        </a:spcAft>
        <a:defRPr sz="5000">
          <a:solidFill>
            <a:schemeClr val="tx2"/>
          </a:solidFill>
          <a:latin typeface="Calibri" pitchFamily="34" charset="0"/>
        </a:defRPr>
      </a:lvl4pPr>
      <a:lvl5pPr algn="l" rtl="0" fontAlgn="base">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fontAlgn="base">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fontAlgn="base">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fontAlgn="base">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fontAlgn="base">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fontAlgn="base">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3" Type="http://schemas.openxmlformats.org/officeDocument/2006/relationships/package" Target="../embeddings/Microsoft_Office_Word_Document33.docx"/><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package" Target="../embeddings/Microsoft_Office_Word_Document11.docx"/><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9.xml.rels><?xml version="1.0" encoding="UTF-8" standalone="yes"?>
<Relationships xmlns="http://schemas.openxmlformats.org/package/2006/relationships"><Relationship Id="rId3" Type="http://schemas.openxmlformats.org/officeDocument/2006/relationships/package" Target="../embeddings/Microsoft_Office_Word_Document22.docx"/><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itle 11"/>
          <p:cNvSpPr>
            <a:spLocks noGrp="1"/>
          </p:cNvSpPr>
          <p:nvPr>
            <p:ph type="title"/>
          </p:nvPr>
        </p:nvSpPr>
        <p:spPr>
          <a:xfrm>
            <a:off x="304800" y="228600"/>
            <a:ext cx="3124200" cy="4876800"/>
          </a:xfrm>
        </p:spPr>
        <p:txBody>
          <a:bodyPr/>
          <a:lstStyle/>
          <a:p>
            <a:r>
              <a:rPr lang="en-US" sz="4800" smtClean="0"/>
              <a:t>WORKING TOGETHER </a:t>
            </a:r>
            <a:br>
              <a:rPr lang="en-US" sz="4800" smtClean="0"/>
            </a:br>
            <a:r>
              <a:rPr lang="en-US" sz="4800" smtClean="0"/>
              <a:t>FOR KIDS MENTAL HEALTH</a:t>
            </a:r>
          </a:p>
        </p:txBody>
      </p:sp>
      <p:pic>
        <p:nvPicPr>
          <p:cNvPr id="13314" name="Picture Placeholder 16" descr="jpd4989a.jpg"/>
          <p:cNvPicPr>
            <a:picLocks noGrp="1" noChangeAspect="1"/>
          </p:cNvPicPr>
          <p:nvPr>
            <p:ph type="pic" idx="1"/>
          </p:nvPr>
        </p:nvPicPr>
        <p:blipFill>
          <a:blip r:embed="rId2"/>
          <a:srcRect t="5984" b="5984"/>
          <a:stretch>
            <a:fillRect/>
          </a:stretch>
        </p:blipFill>
        <p:spPr>
          <a:xfrm rot="420000">
            <a:off x="3486150" y="1200150"/>
            <a:ext cx="4618038" cy="3930650"/>
          </a:xfrm>
        </p:spPr>
      </p:pic>
    </p:spTree>
  </p:cSld>
  <p:clrMapOvr>
    <a:masterClrMapping/>
  </p:clrMapOvr>
  <p:transition spd="slow">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fontAlgn="auto">
              <a:spcAft>
                <a:spcPts val="0"/>
              </a:spcAft>
              <a:defRPr/>
            </a:pPr>
            <a:r>
              <a:rPr lang="en-US" dirty="0" smtClean="0"/>
              <a:t>DATA ENTRY AND </a:t>
            </a:r>
            <a:br>
              <a:rPr lang="en-US" dirty="0" smtClean="0"/>
            </a:br>
            <a:r>
              <a:rPr lang="en-US" dirty="0" smtClean="0"/>
              <a:t>COLLECTION TIMELINES</a:t>
            </a:r>
            <a:endParaRPr lang="en-US" dirty="0"/>
          </a:p>
        </p:txBody>
      </p:sp>
      <p:sp>
        <p:nvSpPr>
          <p:cNvPr id="3076" name="Content Placeholder 2"/>
          <p:cNvSpPr>
            <a:spLocks noGrp="1"/>
          </p:cNvSpPr>
          <p:nvPr>
            <p:ph idx="1"/>
          </p:nvPr>
        </p:nvSpPr>
        <p:spPr/>
        <p:txBody>
          <a:bodyPr/>
          <a:lstStyle/>
          <a:p>
            <a:pPr>
              <a:buFont typeface="Wingdings 2" pitchFamily="18" charset="2"/>
              <a:buNone/>
            </a:pPr>
            <a:endParaRPr lang="en-US" smtClean="0"/>
          </a:p>
        </p:txBody>
      </p:sp>
      <p:graphicFrame>
        <p:nvGraphicFramePr>
          <p:cNvPr id="3074" name="Object 2"/>
          <p:cNvGraphicFramePr>
            <a:graphicFrameLocks noChangeAspect="1"/>
          </p:cNvGraphicFramePr>
          <p:nvPr/>
        </p:nvGraphicFramePr>
        <p:xfrm>
          <a:off x="457200" y="2301875"/>
          <a:ext cx="8229600" cy="3565525"/>
        </p:xfrm>
        <a:graphic>
          <a:graphicData uri="http://schemas.openxmlformats.org/presentationml/2006/ole">
            <p:oleObj spid="_x0000_s3074" name="Document" r:id="rId3" imgW="9277204" imgH="3430406" progId="">
              <p:embed/>
            </p:oleObj>
          </a:graphicData>
        </a:graphic>
      </p:graphicFrame>
    </p:spTree>
  </p:cSld>
  <p:clrMapOvr>
    <a:masterClrMapping/>
  </p:clrMapOvr>
  <p:transition spd="slow">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title"/>
          </p:nvPr>
        </p:nvSpPr>
        <p:spPr/>
        <p:txBody>
          <a:bodyPr/>
          <a:lstStyle/>
          <a:p>
            <a:r>
              <a:rPr lang="en-US" smtClean="0"/>
              <a:t>IMPLEMENTATION	</a:t>
            </a:r>
          </a:p>
        </p:txBody>
      </p:sp>
      <p:sp>
        <p:nvSpPr>
          <p:cNvPr id="3" name="Content Placeholder 2"/>
          <p:cNvSpPr>
            <a:spLocks noGrp="1"/>
          </p:cNvSpPr>
          <p:nvPr>
            <p:ph idx="1"/>
          </p:nvPr>
        </p:nvSpPr>
        <p:spPr/>
        <p:txBody>
          <a:bodyPr>
            <a:normAutofit/>
          </a:bodyPr>
          <a:lstStyle/>
          <a:p>
            <a:pPr marL="274320" indent="-274320" fontAlgn="auto">
              <a:spcAft>
                <a:spcPts val="0"/>
              </a:spcAft>
              <a:buClr>
                <a:schemeClr val="accent3"/>
              </a:buClr>
              <a:buFont typeface="Wingdings 2"/>
              <a:buNone/>
              <a:defRPr/>
            </a:pPr>
            <a:r>
              <a:rPr lang="en-CA" b="1" dirty="0" smtClean="0">
                <a:solidFill>
                  <a:schemeClr val="bg2">
                    <a:lumMod val="25000"/>
                  </a:schemeClr>
                </a:solidFill>
                <a:latin typeface="+mj-lt"/>
              </a:rPr>
              <a:t>	</a:t>
            </a:r>
            <a:r>
              <a:rPr lang="en-CA" b="1" dirty="0" smtClean="0">
                <a:solidFill>
                  <a:schemeClr val="tx2"/>
                </a:solidFill>
                <a:latin typeface="+mj-lt"/>
              </a:rPr>
              <a:t>Working Together for Kids Mental Health is being implemented in four communities during 2010/11: </a:t>
            </a:r>
          </a:p>
          <a:p>
            <a:pPr marL="274320" indent="-274320" fontAlgn="auto">
              <a:spcAft>
                <a:spcPts val="0"/>
              </a:spcAft>
              <a:buClr>
                <a:schemeClr val="accent3"/>
              </a:buClr>
              <a:buFont typeface="Wingdings 2"/>
              <a:buNone/>
              <a:defRPr/>
            </a:pPr>
            <a:endParaRPr lang="en-CA" b="1" dirty="0" smtClean="0">
              <a:solidFill>
                <a:schemeClr val="tx2"/>
              </a:solidFill>
              <a:latin typeface="+mj-lt"/>
            </a:endParaRPr>
          </a:p>
          <a:p>
            <a:pPr marL="640080" lvl="1" indent="-246888" fontAlgn="auto">
              <a:spcAft>
                <a:spcPts val="0"/>
              </a:spcAft>
              <a:buFont typeface="Wingdings" pitchFamily="2" charset="2"/>
              <a:buChar char="§"/>
              <a:defRPr/>
            </a:pPr>
            <a:r>
              <a:rPr lang="en-CA" b="1" dirty="0" smtClean="0">
                <a:solidFill>
                  <a:schemeClr val="tx2"/>
                </a:solidFill>
                <a:latin typeface="+mj-lt"/>
              </a:rPr>
              <a:t>Belleville</a:t>
            </a:r>
          </a:p>
          <a:p>
            <a:pPr marL="640080" lvl="1" indent="-246888" fontAlgn="auto">
              <a:spcAft>
                <a:spcPts val="0"/>
              </a:spcAft>
              <a:buFont typeface="Wingdings" pitchFamily="2" charset="2"/>
              <a:buChar char="§"/>
              <a:defRPr/>
            </a:pPr>
            <a:r>
              <a:rPr lang="en-CA" b="1" dirty="0" smtClean="0">
                <a:solidFill>
                  <a:schemeClr val="tx2"/>
                </a:solidFill>
                <a:latin typeface="+mj-lt"/>
              </a:rPr>
              <a:t>Haliburton </a:t>
            </a:r>
          </a:p>
          <a:p>
            <a:pPr marL="640080" lvl="1" indent="-246888" fontAlgn="auto">
              <a:spcAft>
                <a:spcPts val="0"/>
              </a:spcAft>
              <a:buFont typeface="Wingdings" pitchFamily="2" charset="2"/>
              <a:buChar char="§"/>
              <a:defRPr/>
            </a:pPr>
            <a:r>
              <a:rPr lang="en-CA" b="1" dirty="0" smtClean="0">
                <a:solidFill>
                  <a:schemeClr val="tx2"/>
                </a:solidFill>
                <a:latin typeface="+mj-lt"/>
              </a:rPr>
              <a:t>Niagara </a:t>
            </a:r>
          </a:p>
          <a:p>
            <a:pPr marL="640080" lvl="1" indent="-246888" fontAlgn="auto">
              <a:spcAft>
                <a:spcPts val="0"/>
              </a:spcAft>
              <a:buFont typeface="Wingdings" pitchFamily="2" charset="2"/>
              <a:buChar char="§"/>
              <a:defRPr/>
            </a:pPr>
            <a:r>
              <a:rPr lang="en-CA" b="1" dirty="0" smtClean="0">
                <a:solidFill>
                  <a:schemeClr val="tx2"/>
                </a:solidFill>
                <a:latin typeface="+mj-lt"/>
              </a:rPr>
              <a:t>Sudbury</a:t>
            </a:r>
            <a:endParaRPr lang="en-US" b="1" dirty="0" smtClean="0">
              <a:solidFill>
                <a:schemeClr val="tx2"/>
              </a:solidFill>
              <a:latin typeface="+mj-lt"/>
            </a:endParaRPr>
          </a:p>
          <a:p>
            <a:pPr marL="274320" indent="-274320" fontAlgn="auto">
              <a:spcAft>
                <a:spcPts val="0"/>
              </a:spcAft>
              <a:buClr>
                <a:schemeClr val="accent3"/>
              </a:buClr>
              <a:buFont typeface="Wingdings 2"/>
              <a:buNone/>
              <a:defRPr/>
            </a:pPr>
            <a:r>
              <a:rPr lang="en-CA" b="1" dirty="0" smtClean="0">
                <a:latin typeface="+mj-lt"/>
              </a:rPr>
              <a:t> </a:t>
            </a:r>
            <a:endParaRPr lang="en-US" b="1" dirty="0" smtClean="0">
              <a:latin typeface="+mj-lt"/>
            </a:endParaRPr>
          </a:p>
          <a:p>
            <a:pPr marL="274320" indent="-274320" fontAlgn="auto">
              <a:spcAft>
                <a:spcPts val="0"/>
              </a:spcAft>
              <a:buClr>
                <a:schemeClr val="accent3"/>
              </a:buClr>
              <a:buFont typeface="Wingdings 2"/>
              <a:buChar char=""/>
              <a:defRPr/>
            </a:pPr>
            <a:endParaRPr lang="en-US" dirty="0"/>
          </a:p>
        </p:txBody>
      </p:sp>
    </p:spTree>
  </p:cSld>
  <p:clrMapOvr>
    <a:masterClrMapping/>
  </p:clrMapOvr>
  <p:transition spd="slow">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p:txBody>
          <a:bodyPr/>
          <a:lstStyle/>
          <a:p>
            <a:r>
              <a:rPr lang="en-US" smtClean="0"/>
              <a:t>ANTICIPATED OUTCOMES</a:t>
            </a:r>
          </a:p>
        </p:txBody>
      </p:sp>
      <p:sp>
        <p:nvSpPr>
          <p:cNvPr id="3" name="Content Placeholder 2"/>
          <p:cNvSpPr>
            <a:spLocks noGrp="1"/>
          </p:cNvSpPr>
          <p:nvPr>
            <p:ph idx="1"/>
          </p:nvPr>
        </p:nvSpPr>
        <p:spPr/>
        <p:txBody>
          <a:bodyPr>
            <a:normAutofit fontScale="92500" lnSpcReduction="10000"/>
          </a:bodyPr>
          <a:lstStyle/>
          <a:p>
            <a:pPr marL="274320" indent="-274320" fontAlgn="auto">
              <a:spcAft>
                <a:spcPts val="0"/>
              </a:spcAft>
              <a:buClr>
                <a:schemeClr val="accent3"/>
              </a:buClr>
              <a:buFont typeface="Wingdings" pitchFamily="2" charset="2"/>
              <a:buChar char="§"/>
              <a:defRPr/>
            </a:pPr>
            <a:r>
              <a:rPr lang="en-CA" sz="2000" b="1" dirty="0" smtClean="0">
                <a:solidFill>
                  <a:schemeClr val="tx2"/>
                </a:solidFill>
                <a:latin typeface="+mj-lt"/>
              </a:rPr>
              <a:t>Enhanced understanding of how to reduce stigma</a:t>
            </a:r>
          </a:p>
          <a:p>
            <a:pPr marL="274320" indent="-274320" fontAlgn="auto">
              <a:spcAft>
                <a:spcPts val="0"/>
              </a:spcAft>
              <a:buClr>
                <a:schemeClr val="accent3"/>
              </a:buClr>
              <a:buFont typeface="Wingdings 2"/>
              <a:buNone/>
              <a:defRPr/>
            </a:pPr>
            <a:endParaRPr lang="en-US" sz="2000" b="1" dirty="0" smtClean="0">
              <a:solidFill>
                <a:schemeClr val="tx2"/>
              </a:solidFill>
              <a:latin typeface="+mj-lt"/>
            </a:endParaRPr>
          </a:p>
          <a:p>
            <a:pPr marL="274320" indent="-274320" fontAlgn="auto">
              <a:spcAft>
                <a:spcPts val="0"/>
              </a:spcAft>
              <a:buClr>
                <a:schemeClr val="accent3"/>
              </a:buClr>
              <a:buFont typeface="Wingdings" pitchFamily="2" charset="2"/>
              <a:buChar char="§"/>
              <a:defRPr/>
            </a:pPr>
            <a:r>
              <a:rPr lang="en-CA" sz="2000" b="1" dirty="0" smtClean="0">
                <a:solidFill>
                  <a:schemeClr val="tx2"/>
                </a:solidFill>
                <a:latin typeface="+mj-lt"/>
              </a:rPr>
              <a:t>Enhanced cross sector collaboration with child and youth mental health</a:t>
            </a:r>
          </a:p>
          <a:p>
            <a:pPr marL="274320" indent="-274320" fontAlgn="auto">
              <a:spcAft>
                <a:spcPts val="0"/>
              </a:spcAft>
              <a:buClr>
                <a:schemeClr val="accent3"/>
              </a:buClr>
              <a:buFont typeface="Wingdings 2"/>
              <a:buNone/>
              <a:defRPr/>
            </a:pPr>
            <a:endParaRPr lang="en-US" sz="2000" b="1" dirty="0" smtClean="0">
              <a:solidFill>
                <a:schemeClr val="tx2"/>
              </a:solidFill>
              <a:latin typeface="+mj-lt"/>
            </a:endParaRPr>
          </a:p>
          <a:p>
            <a:pPr marL="274320" indent="-274320" fontAlgn="auto">
              <a:spcAft>
                <a:spcPts val="0"/>
              </a:spcAft>
              <a:buClr>
                <a:schemeClr val="accent3"/>
              </a:buClr>
              <a:buFont typeface="Wingdings" pitchFamily="2" charset="2"/>
              <a:buChar char="§"/>
              <a:defRPr/>
            </a:pPr>
            <a:r>
              <a:rPr lang="en-CA" sz="2000" b="1" dirty="0" smtClean="0">
                <a:solidFill>
                  <a:schemeClr val="tx2"/>
                </a:solidFill>
                <a:latin typeface="+mj-lt"/>
              </a:rPr>
              <a:t>A more consistent understanding of mental health needs across sectors</a:t>
            </a:r>
          </a:p>
          <a:p>
            <a:pPr marL="274320" indent="-274320" fontAlgn="auto">
              <a:spcAft>
                <a:spcPts val="0"/>
              </a:spcAft>
              <a:buClr>
                <a:schemeClr val="accent3"/>
              </a:buClr>
              <a:buFont typeface="Wingdings 2"/>
              <a:buNone/>
              <a:defRPr/>
            </a:pPr>
            <a:endParaRPr lang="en-US" sz="2000" b="1" dirty="0" smtClean="0">
              <a:solidFill>
                <a:schemeClr val="tx2"/>
              </a:solidFill>
              <a:latin typeface="+mj-lt"/>
            </a:endParaRPr>
          </a:p>
          <a:p>
            <a:pPr marL="274320" indent="-274320" fontAlgn="auto">
              <a:spcAft>
                <a:spcPts val="0"/>
              </a:spcAft>
              <a:buClr>
                <a:schemeClr val="accent3"/>
              </a:buClr>
              <a:buFont typeface="Wingdings" pitchFamily="2" charset="2"/>
              <a:buChar char="§"/>
              <a:defRPr/>
            </a:pPr>
            <a:r>
              <a:rPr lang="en-CA" sz="2000" b="1" dirty="0" smtClean="0">
                <a:solidFill>
                  <a:schemeClr val="tx2"/>
                </a:solidFill>
                <a:latin typeface="+mj-lt"/>
              </a:rPr>
              <a:t>Enhanced ability for cross sector partners to identify and refer children and youth appropriately</a:t>
            </a:r>
          </a:p>
          <a:p>
            <a:pPr marL="274320" indent="-274320" fontAlgn="auto">
              <a:spcAft>
                <a:spcPts val="0"/>
              </a:spcAft>
              <a:buClr>
                <a:schemeClr val="accent3"/>
              </a:buClr>
              <a:buFont typeface="Wingdings 2"/>
              <a:buNone/>
              <a:defRPr/>
            </a:pPr>
            <a:endParaRPr lang="en-US" sz="2000" b="1" dirty="0" smtClean="0">
              <a:solidFill>
                <a:schemeClr val="tx2"/>
              </a:solidFill>
              <a:latin typeface="+mj-lt"/>
            </a:endParaRPr>
          </a:p>
          <a:p>
            <a:pPr marL="274320" indent="-274320" fontAlgn="auto">
              <a:spcAft>
                <a:spcPts val="0"/>
              </a:spcAft>
              <a:buClr>
                <a:schemeClr val="accent3"/>
              </a:buClr>
              <a:buFont typeface="Wingdings" pitchFamily="2" charset="2"/>
              <a:buChar char="§"/>
              <a:defRPr/>
            </a:pPr>
            <a:r>
              <a:rPr lang="en-CA" sz="2000" b="1" dirty="0" smtClean="0">
                <a:solidFill>
                  <a:schemeClr val="tx2"/>
                </a:solidFill>
                <a:latin typeface="+mj-lt"/>
              </a:rPr>
              <a:t>Identification of effective strategies to meet a range of mental health needs</a:t>
            </a:r>
          </a:p>
          <a:p>
            <a:pPr marL="274320" indent="-274320" fontAlgn="auto">
              <a:spcAft>
                <a:spcPts val="0"/>
              </a:spcAft>
              <a:buClr>
                <a:schemeClr val="accent3"/>
              </a:buClr>
              <a:buFont typeface="Wingdings 2"/>
              <a:buNone/>
              <a:defRPr/>
            </a:pPr>
            <a:endParaRPr lang="en-US" sz="2000" b="1" dirty="0" smtClean="0">
              <a:solidFill>
                <a:schemeClr val="tx2"/>
              </a:solidFill>
              <a:latin typeface="+mj-lt"/>
            </a:endParaRPr>
          </a:p>
          <a:p>
            <a:pPr marL="274320" indent="-274320" fontAlgn="auto">
              <a:spcAft>
                <a:spcPts val="0"/>
              </a:spcAft>
              <a:buClr>
                <a:schemeClr val="accent3"/>
              </a:buClr>
              <a:buFont typeface="Wingdings" pitchFamily="2" charset="2"/>
              <a:buChar char="§"/>
              <a:defRPr/>
            </a:pPr>
            <a:r>
              <a:rPr lang="en-CA" sz="2000" b="1" dirty="0" smtClean="0">
                <a:solidFill>
                  <a:schemeClr val="tx2"/>
                </a:solidFill>
                <a:latin typeface="+mj-lt"/>
              </a:rPr>
              <a:t>Increased use of effective practices (e.g. tools and protocols) to support a service delivery system that is based on needs</a:t>
            </a:r>
            <a:endParaRPr lang="en-US" sz="2000" b="1" dirty="0" smtClean="0">
              <a:solidFill>
                <a:schemeClr val="tx2"/>
              </a:solidFill>
              <a:latin typeface="+mj-lt"/>
            </a:endParaRPr>
          </a:p>
          <a:p>
            <a:pPr marL="274320" indent="-274320" fontAlgn="auto">
              <a:spcAft>
                <a:spcPts val="0"/>
              </a:spcAft>
              <a:buClr>
                <a:schemeClr val="accent3"/>
              </a:buClr>
              <a:buFont typeface="Wingdings 2"/>
              <a:buNone/>
              <a:defRPr/>
            </a:pPr>
            <a:r>
              <a:rPr lang="en-CA" sz="1700" b="1" dirty="0" smtClean="0">
                <a:solidFill>
                  <a:schemeClr val="tx2"/>
                </a:solidFill>
              </a:rPr>
              <a:t> </a:t>
            </a:r>
            <a:endParaRPr lang="en-US" sz="1700" b="1" dirty="0" smtClean="0">
              <a:solidFill>
                <a:schemeClr val="tx2"/>
              </a:solidFill>
            </a:endParaRPr>
          </a:p>
          <a:p>
            <a:pPr marL="274320" indent="-274320" fontAlgn="auto">
              <a:spcAft>
                <a:spcPts val="0"/>
              </a:spcAft>
              <a:buClr>
                <a:schemeClr val="accent3"/>
              </a:buClr>
              <a:buFont typeface="Wingdings 2"/>
              <a:buChar char=""/>
              <a:defRPr/>
            </a:pPr>
            <a:endParaRPr lang="en-US" dirty="0"/>
          </a:p>
        </p:txBody>
      </p:sp>
    </p:spTree>
  </p:cSld>
  <p:clrMapOvr>
    <a:masterClrMapping/>
  </p:clrMapOvr>
  <p:transition spd="slow">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p:txBody>
          <a:bodyPr/>
          <a:lstStyle/>
          <a:p>
            <a:r>
              <a:rPr lang="en-CA" smtClean="0"/>
              <a:t>KEY ACTIVITIES</a:t>
            </a:r>
            <a:endParaRPr lang="en-US" smtClean="0"/>
          </a:p>
        </p:txBody>
      </p:sp>
      <p:sp>
        <p:nvSpPr>
          <p:cNvPr id="3" name="Content Placeholder 2"/>
          <p:cNvSpPr>
            <a:spLocks noGrp="1"/>
          </p:cNvSpPr>
          <p:nvPr>
            <p:ph idx="1"/>
          </p:nvPr>
        </p:nvSpPr>
        <p:spPr/>
        <p:txBody>
          <a:bodyPr>
            <a:normAutofit/>
          </a:bodyPr>
          <a:lstStyle/>
          <a:p>
            <a:pPr marL="274320" indent="-274320" fontAlgn="auto">
              <a:spcAft>
                <a:spcPts val="0"/>
              </a:spcAft>
              <a:buClr>
                <a:schemeClr val="accent3"/>
              </a:buClr>
              <a:buFont typeface="Wingdings" pitchFamily="2" charset="2"/>
              <a:buChar char="§"/>
              <a:defRPr/>
            </a:pPr>
            <a:r>
              <a:rPr lang="en-CA" sz="2200" b="1" dirty="0" smtClean="0">
                <a:solidFill>
                  <a:schemeClr val="tx2"/>
                </a:solidFill>
                <a:latin typeface="+mj-lt"/>
              </a:rPr>
              <a:t>providing orientation and training to professionals across health, education and children’s services sectors on the use of Identification Tools and Needs Assessment Tools, mental health awareness and privacy/sharing of information</a:t>
            </a:r>
          </a:p>
          <a:p>
            <a:pPr marL="274320" indent="-274320" fontAlgn="auto">
              <a:spcAft>
                <a:spcPts val="0"/>
              </a:spcAft>
              <a:buClr>
                <a:schemeClr val="accent3"/>
              </a:buClr>
              <a:buFont typeface="Wingdings 2"/>
              <a:buNone/>
              <a:defRPr/>
            </a:pPr>
            <a:endParaRPr lang="en-US" sz="2200" b="1" dirty="0" smtClean="0">
              <a:solidFill>
                <a:schemeClr val="tx2"/>
              </a:solidFill>
              <a:latin typeface="+mj-lt"/>
            </a:endParaRPr>
          </a:p>
          <a:p>
            <a:pPr marL="274320" indent="-274320" fontAlgn="auto">
              <a:spcAft>
                <a:spcPts val="0"/>
              </a:spcAft>
              <a:buClr>
                <a:schemeClr val="accent3"/>
              </a:buClr>
              <a:buFont typeface="Wingdings" pitchFamily="2" charset="2"/>
              <a:buChar char="§"/>
              <a:defRPr/>
            </a:pPr>
            <a:r>
              <a:rPr lang="en-CA" sz="2200" b="1" dirty="0" smtClean="0">
                <a:solidFill>
                  <a:schemeClr val="tx2"/>
                </a:solidFill>
                <a:latin typeface="+mj-lt"/>
              </a:rPr>
              <a:t>examining the use of/impact of existing and new tools on decisions</a:t>
            </a:r>
          </a:p>
          <a:p>
            <a:pPr marL="274320" indent="-274320" fontAlgn="auto">
              <a:spcAft>
                <a:spcPts val="0"/>
              </a:spcAft>
              <a:buClr>
                <a:schemeClr val="accent3"/>
              </a:buClr>
              <a:buFont typeface="Wingdings 2"/>
              <a:buNone/>
              <a:defRPr/>
            </a:pPr>
            <a:endParaRPr lang="en-US" sz="2200" b="1" dirty="0" smtClean="0">
              <a:solidFill>
                <a:schemeClr val="tx2"/>
              </a:solidFill>
              <a:latin typeface="+mj-lt"/>
            </a:endParaRPr>
          </a:p>
          <a:p>
            <a:pPr marL="274320" indent="-274320" fontAlgn="auto">
              <a:spcAft>
                <a:spcPts val="0"/>
              </a:spcAft>
              <a:buClr>
                <a:schemeClr val="accent3"/>
              </a:buClr>
              <a:buFont typeface="Wingdings" pitchFamily="2" charset="2"/>
              <a:buChar char="§"/>
              <a:defRPr/>
            </a:pPr>
            <a:r>
              <a:rPr lang="en-CA" sz="2200" b="1" dirty="0" smtClean="0">
                <a:solidFill>
                  <a:schemeClr val="tx2"/>
                </a:solidFill>
                <a:latin typeface="+mj-lt"/>
              </a:rPr>
              <a:t>identifying/implementing best or promising practices and protocols to support collaboration across sectors.</a:t>
            </a:r>
            <a:endParaRPr lang="en-US" sz="2200" b="1" dirty="0" smtClean="0">
              <a:solidFill>
                <a:schemeClr val="tx2"/>
              </a:solidFill>
              <a:latin typeface="+mj-lt"/>
            </a:endParaRPr>
          </a:p>
          <a:p>
            <a:pPr marL="274320" indent="-274320" fontAlgn="auto">
              <a:spcAft>
                <a:spcPts val="0"/>
              </a:spcAft>
              <a:buClr>
                <a:schemeClr val="accent3"/>
              </a:buClr>
              <a:buFont typeface="Wingdings 2"/>
              <a:buChar char=""/>
              <a:defRPr/>
            </a:pPr>
            <a:endParaRPr lang="en-US" dirty="0"/>
          </a:p>
        </p:txBody>
      </p:sp>
    </p:spTree>
  </p:cSld>
  <p:clrMapOvr>
    <a:masterClrMapping/>
  </p:clrMapOvr>
  <p:transition spd="slow">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p:txBody>
          <a:bodyPr/>
          <a:lstStyle/>
          <a:p>
            <a:r>
              <a:rPr lang="en-US" smtClean="0"/>
              <a:t>FUNDING SUPPORTS</a:t>
            </a:r>
          </a:p>
        </p:txBody>
      </p:sp>
      <p:sp>
        <p:nvSpPr>
          <p:cNvPr id="3" name="Content Placeholder 2"/>
          <p:cNvSpPr>
            <a:spLocks noGrp="1"/>
          </p:cNvSpPr>
          <p:nvPr>
            <p:ph idx="1"/>
          </p:nvPr>
        </p:nvSpPr>
        <p:spPr/>
        <p:txBody>
          <a:bodyPr>
            <a:normAutofit/>
          </a:bodyPr>
          <a:lstStyle/>
          <a:p>
            <a:pPr marL="274320" indent="-274320" fontAlgn="auto">
              <a:spcAft>
                <a:spcPts val="0"/>
              </a:spcAft>
              <a:buClr>
                <a:schemeClr val="accent3"/>
              </a:buClr>
              <a:buFont typeface="Wingdings 2"/>
              <a:buNone/>
              <a:defRPr/>
            </a:pPr>
            <a:r>
              <a:rPr lang="en-CA" sz="4000" dirty="0" smtClean="0"/>
              <a:t>	</a:t>
            </a:r>
            <a:r>
              <a:rPr lang="en-CA" sz="2400" b="1" dirty="0" smtClean="0">
                <a:solidFill>
                  <a:schemeClr val="tx2"/>
                </a:solidFill>
                <a:latin typeface="+mj-lt"/>
              </a:rPr>
              <a:t>Funding supports are being provided to the participating MCYS-funded agencies /communities to help offset service impacts resulting from participating in training, exploring the use of new tools, and data collection activities during 2010/11.  </a:t>
            </a:r>
            <a:endParaRPr lang="en-US" sz="2400" b="1" dirty="0" smtClean="0">
              <a:solidFill>
                <a:schemeClr val="tx2"/>
              </a:solidFill>
              <a:latin typeface="+mj-lt"/>
            </a:endParaRPr>
          </a:p>
          <a:p>
            <a:pPr marL="274320" indent="-274320" fontAlgn="auto">
              <a:spcAft>
                <a:spcPts val="0"/>
              </a:spcAft>
              <a:buClr>
                <a:schemeClr val="accent3"/>
              </a:buClr>
              <a:buFont typeface="Wingdings 2"/>
              <a:buChar char=""/>
              <a:defRPr/>
            </a:pPr>
            <a:endParaRPr lang="en-US" dirty="0"/>
          </a:p>
        </p:txBody>
      </p:sp>
    </p:spTree>
  </p:cSld>
  <p:clrMapOvr>
    <a:masterClrMapping/>
  </p:clrMapOvr>
  <p:transition spd="slow">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p:nvPr>
        </p:nvSpPr>
        <p:spPr/>
        <p:txBody>
          <a:bodyPr/>
          <a:lstStyle/>
          <a:p>
            <a:r>
              <a:rPr lang="en-US" smtClean="0"/>
              <a:t>INFORMATION PROCESS</a:t>
            </a:r>
          </a:p>
        </p:txBody>
      </p:sp>
      <p:sp>
        <p:nvSpPr>
          <p:cNvPr id="3" name="Content Placeholder 2"/>
          <p:cNvSpPr>
            <a:spLocks noGrp="1"/>
          </p:cNvSpPr>
          <p:nvPr>
            <p:ph idx="1"/>
          </p:nvPr>
        </p:nvSpPr>
        <p:spPr/>
        <p:txBody>
          <a:bodyPr>
            <a:normAutofit fontScale="92500"/>
          </a:bodyPr>
          <a:lstStyle/>
          <a:p>
            <a:pPr marL="274320" indent="-274320" fontAlgn="auto">
              <a:spcAft>
                <a:spcPts val="0"/>
              </a:spcAft>
              <a:buClr>
                <a:schemeClr val="accent3"/>
              </a:buClr>
              <a:buFont typeface="Wingdings 2"/>
              <a:buNone/>
              <a:defRPr/>
            </a:pPr>
            <a:r>
              <a:rPr lang="en-CA" dirty="0" smtClean="0">
                <a:solidFill>
                  <a:schemeClr val="tx2"/>
                </a:solidFill>
                <a:latin typeface="+mj-lt"/>
              </a:rPr>
              <a:t>	</a:t>
            </a:r>
          </a:p>
          <a:p>
            <a:pPr marL="274320" indent="-274320" fontAlgn="auto">
              <a:spcAft>
                <a:spcPts val="0"/>
              </a:spcAft>
              <a:buClr>
                <a:schemeClr val="accent3"/>
              </a:buClr>
              <a:buFont typeface="Wingdings 2"/>
              <a:buNone/>
              <a:defRPr/>
            </a:pPr>
            <a:r>
              <a:rPr lang="en-CA" b="1" dirty="0" smtClean="0">
                <a:solidFill>
                  <a:schemeClr val="tx2"/>
                </a:solidFill>
                <a:latin typeface="+mj-lt"/>
              </a:rPr>
              <a:t>	Information is being gathered throughout 2010/11 from work in the four communities, as well as across the entire sector (i.e. complementary work currently under development), which will inform policy work and provide the foundation for the development and implementation of provincial standards and expectations.  This will include decisions regarding the future use of provincially licensed tools (e.g. Brief Child and Family Phone Interview (BCFPI) and Child and Adolescent Functional Assessment Scale (CAFAS).  </a:t>
            </a:r>
            <a:endParaRPr lang="en-US" b="1" dirty="0" smtClean="0">
              <a:solidFill>
                <a:schemeClr val="tx2"/>
              </a:solidFill>
              <a:latin typeface="+mj-lt"/>
            </a:endParaRPr>
          </a:p>
          <a:p>
            <a:pPr marL="274320" indent="-274320" fontAlgn="auto">
              <a:spcAft>
                <a:spcPts val="0"/>
              </a:spcAft>
              <a:buClr>
                <a:schemeClr val="accent3"/>
              </a:buClr>
              <a:buFont typeface="Wingdings 2"/>
              <a:buNone/>
              <a:defRPr/>
            </a:pPr>
            <a:r>
              <a:rPr lang="en-CA" dirty="0" smtClean="0"/>
              <a:t> </a:t>
            </a:r>
            <a:endParaRPr lang="en-US" dirty="0" smtClean="0"/>
          </a:p>
          <a:p>
            <a:pPr marL="274320" indent="-274320" fontAlgn="auto">
              <a:spcAft>
                <a:spcPts val="0"/>
              </a:spcAft>
              <a:buClr>
                <a:schemeClr val="accent3"/>
              </a:buClr>
              <a:buFont typeface="Wingdings 2"/>
              <a:buChar char=""/>
              <a:defRPr/>
            </a:pPr>
            <a:endParaRPr lang="en-US" dirty="0"/>
          </a:p>
        </p:txBody>
      </p:sp>
    </p:spTree>
  </p:cSld>
  <p:clrMapOvr>
    <a:masterClrMapping/>
  </p:clrMapOvr>
  <p:transition spd="slow">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p:txBody>
          <a:bodyPr/>
          <a:lstStyle/>
          <a:p>
            <a:r>
              <a:rPr lang="en-US" smtClean="0"/>
              <a:t>TIMELINES</a:t>
            </a:r>
          </a:p>
        </p:txBody>
      </p:sp>
      <p:sp>
        <p:nvSpPr>
          <p:cNvPr id="3" name="Content Placeholder 2"/>
          <p:cNvSpPr>
            <a:spLocks noGrp="1"/>
          </p:cNvSpPr>
          <p:nvPr>
            <p:ph idx="1"/>
          </p:nvPr>
        </p:nvSpPr>
        <p:spPr/>
        <p:txBody>
          <a:bodyPr>
            <a:normAutofit/>
          </a:bodyPr>
          <a:lstStyle/>
          <a:p>
            <a:pPr marL="274320" indent="-274320" fontAlgn="auto">
              <a:spcAft>
                <a:spcPts val="0"/>
              </a:spcAft>
              <a:buClr>
                <a:schemeClr val="accent3"/>
              </a:buClr>
              <a:buFont typeface="Wingdings 2"/>
              <a:buNone/>
              <a:defRPr/>
            </a:pPr>
            <a:r>
              <a:rPr lang="en-CA" dirty="0" smtClean="0"/>
              <a:t>	</a:t>
            </a:r>
            <a:endParaRPr lang="en-CA" dirty="0" smtClean="0">
              <a:latin typeface="+mj-lt"/>
            </a:endParaRPr>
          </a:p>
          <a:p>
            <a:pPr marL="274320" indent="-274320" fontAlgn="auto">
              <a:spcAft>
                <a:spcPts val="0"/>
              </a:spcAft>
              <a:buClr>
                <a:schemeClr val="accent3"/>
              </a:buClr>
              <a:buFont typeface="Wingdings 2"/>
              <a:buNone/>
              <a:defRPr/>
            </a:pPr>
            <a:r>
              <a:rPr lang="en-CA" dirty="0" smtClean="0">
                <a:solidFill>
                  <a:schemeClr val="tx2"/>
                </a:solidFill>
                <a:latin typeface="+mj-lt"/>
              </a:rPr>
              <a:t>	</a:t>
            </a:r>
            <a:r>
              <a:rPr lang="en-CA" b="1" dirty="0" smtClean="0">
                <a:solidFill>
                  <a:schemeClr val="tx2"/>
                </a:solidFill>
                <a:latin typeface="+mj-lt"/>
              </a:rPr>
              <a:t>The directions and recommendations resulting from Working Together for Kids Mental Health (four communities and complementary work) are targeted for the end of the current fiscal year (March 31, 2011). </a:t>
            </a:r>
            <a:endParaRPr lang="en-US" b="1" dirty="0" smtClean="0">
              <a:solidFill>
                <a:schemeClr val="tx2"/>
              </a:solidFill>
              <a:latin typeface="+mj-lt"/>
            </a:endParaRPr>
          </a:p>
          <a:p>
            <a:pPr marL="274320" indent="-274320" fontAlgn="auto">
              <a:spcAft>
                <a:spcPts val="0"/>
              </a:spcAft>
              <a:buClr>
                <a:schemeClr val="accent3"/>
              </a:buClr>
              <a:buFont typeface="Wingdings 2"/>
              <a:buChar char=""/>
              <a:defRPr/>
            </a:pPr>
            <a:endParaRPr lang="en-US" dirty="0"/>
          </a:p>
        </p:txBody>
      </p:sp>
    </p:spTree>
  </p:cSld>
  <p:clrMapOvr>
    <a:masterClrMapping/>
  </p:clrMapOvr>
  <p:transition spd="slow">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1733550"/>
          </a:xfrm>
        </p:spPr>
        <p:txBody>
          <a:bodyPr>
            <a:normAutofit fontScale="90000"/>
          </a:bodyPr>
          <a:lstStyle/>
          <a:p>
            <a:pPr algn="ctr" fontAlgn="auto">
              <a:spcAft>
                <a:spcPts val="0"/>
              </a:spcAft>
              <a:defRPr/>
            </a:pP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PARTNERSHIP TRAINING AND ASSESSMENT TIMELINES</a:t>
            </a:r>
            <a:endParaRPr lang="en-US" dirty="0"/>
          </a:p>
        </p:txBody>
      </p:sp>
      <p:graphicFrame>
        <p:nvGraphicFramePr>
          <p:cNvPr id="1027" name="Object 3"/>
          <p:cNvGraphicFramePr>
            <a:graphicFrameLocks noChangeAspect="1"/>
          </p:cNvGraphicFramePr>
          <p:nvPr/>
        </p:nvGraphicFramePr>
        <p:xfrm>
          <a:off x="685800" y="2667000"/>
          <a:ext cx="8077200" cy="3200400"/>
        </p:xfrm>
        <a:graphic>
          <a:graphicData uri="http://schemas.openxmlformats.org/presentationml/2006/ole">
            <p:oleObj spid="_x0000_s1027" name="Document" r:id="rId3" imgW="9283318" imgH="3474418" progId="">
              <p:embed/>
            </p:oleObj>
          </a:graphicData>
        </a:graphic>
      </p:graphicFrame>
    </p:spTree>
  </p:cSld>
  <p:clrMapOvr>
    <a:masterClrMapping/>
  </p:clrMapOvr>
  <p:transition spd="slow">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4" name="Title 1"/>
          <p:cNvSpPr>
            <a:spLocks noGrp="1"/>
          </p:cNvSpPr>
          <p:nvPr>
            <p:ph type="title"/>
          </p:nvPr>
        </p:nvSpPr>
        <p:spPr/>
        <p:txBody>
          <a:bodyPr/>
          <a:lstStyle/>
          <a:p>
            <a:pPr algn="ctr"/>
            <a:r>
              <a:rPr lang="en-US" smtClean="0"/>
              <a:t>PROJECT MANAGEMENT</a:t>
            </a:r>
          </a:p>
        </p:txBody>
      </p:sp>
      <p:sp>
        <p:nvSpPr>
          <p:cNvPr id="2055" name="Content Placeholder 2"/>
          <p:cNvSpPr>
            <a:spLocks noGrp="1"/>
          </p:cNvSpPr>
          <p:nvPr>
            <p:ph idx="1"/>
          </p:nvPr>
        </p:nvSpPr>
        <p:spPr/>
        <p:txBody>
          <a:bodyPr/>
          <a:lstStyle/>
          <a:p>
            <a:pPr>
              <a:buFont typeface="Wingdings 2" pitchFamily="18" charset="2"/>
              <a:buNone/>
            </a:pPr>
            <a:endParaRPr lang="en-US" smtClean="0"/>
          </a:p>
        </p:txBody>
      </p:sp>
      <p:graphicFrame>
        <p:nvGraphicFramePr>
          <p:cNvPr id="2053" name="Object 5"/>
          <p:cNvGraphicFramePr>
            <a:graphicFrameLocks noChangeAspect="1"/>
          </p:cNvGraphicFramePr>
          <p:nvPr/>
        </p:nvGraphicFramePr>
        <p:xfrm>
          <a:off x="609600" y="2514600"/>
          <a:ext cx="7848600" cy="3429000"/>
        </p:xfrm>
        <a:graphic>
          <a:graphicData uri="http://schemas.openxmlformats.org/presentationml/2006/ole">
            <p:oleObj spid="_x0000_s2053" name="Document" r:id="rId3" imgW="9277204" imgH="4173919" progId="">
              <p:embed/>
            </p:oleObj>
          </a:graphicData>
        </a:graphic>
      </p:graphicFrame>
    </p:spTree>
  </p:cSld>
  <p:clrMapOvr>
    <a:masterClrMapping/>
  </p:clrMapOvr>
  <p:transition spd="slow">
    <p:fad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Paper</Template>
  <TotalTime>290</TotalTime>
  <Words>307</Words>
  <Application>Microsoft Office PowerPoint</Application>
  <PresentationFormat>On-screen Show (4:3)</PresentationFormat>
  <Paragraphs>40</Paragraphs>
  <Slides>10</Slides>
  <Notes>0</Notes>
  <HiddenSlides>0</HiddenSlides>
  <MMClips>0</MMClips>
  <ScaleCrop>false</ScaleCrop>
  <HeadingPairs>
    <vt:vector size="8" baseType="variant">
      <vt:variant>
        <vt:lpstr>Fonts Used</vt:lpstr>
      </vt:variant>
      <vt:variant>
        <vt:i4>5</vt:i4>
      </vt:variant>
      <vt:variant>
        <vt:lpstr>Design Template</vt:lpstr>
      </vt:variant>
      <vt:variant>
        <vt:i4>4</vt:i4>
      </vt:variant>
      <vt:variant>
        <vt:lpstr>Embedded OLE Servers</vt:lpstr>
      </vt:variant>
      <vt:variant>
        <vt:i4>1</vt:i4>
      </vt:variant>
      <vt:variant>
        <vt:lpstr>Slide Titles</vt:lpstr>
      </vt:variant>
      <vt:variant>
        <vt:i4>10</vt:i4>
      </vt:variant>
    </vt:vector>
  </HeadingPairs>
  <TitlesOfParts>
    <vt:vector size="20" baseType="lpstr">
      <vt:lpstr>Constantia</vt:lpstr>
      <vt:lpstr>Arial</vt:lpstr>
      <vt:lpstr>Calibri</vt:lpstr>
      <vt:lpstr>Wingdings 2</vt:lpstr>
      <vt:lpstr>Wingdings</vt:lpstr>
      <vt:lpstr>Flow</vt:lpstr>
      <vt:lpstr>Flow</vt:lpstr>
      <vt:lpstr>Flow</vt:lpstr>
      <vt:lpstr>Flow</vt:lpstr>
      <vt:lpstr>Document</vt:lpstr>
      <vt:lpstr>WORKING TOGETHER  FOR KIDS MENTAL HEALTH</vt:lpstr>
      <vt:lpstr>IMPLEMENTATION </vt:lpstr>
      <vt:lpstr>ANTICIPATED OUTCOMES</vt:lpstr>
      <vt:lpstr>KEY ACTIVITIES</vt:lpstr>
      <vt:lpstr>FUNDING SUPPORTS</vt:lpstr>
      <vt:lpstr>INFORMATION PROCESS</vt:lpstr>
      <vt:lpstr>TIMELINES</vt:lpstr>
      <vt:lpstr>      PARTNERSHIP TRAINING AND ASSESSMENT TIMELINES</vt:lpstr>
      <vt:lpstr>PROJECT MANAGEMENT</vt:lpstr>
      <vt:lpstr>DATA ENTRY AND  COLLECTION TIMELINES</vt:lpstr>
    </vt:vector>
  </TitlesOfParts>
  <Company>PointInTime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dawnm</dc:creator>
  <cp:lastModifiedBy>Tozer</cp:lastModifiedBy>
  <cp:revision>44</cp:revision>
  <dcterms:created xsi:type="dcterms:W3CDTF">2010-11-22T14:33:25Z</dcterms:created>
  <dcterms:modified xsi:type="dcterms:W3CDTF">2010-12-30T17:34:11Z</dcterms:modified>
</cp:coreProperties>
</file>